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5"/>
  </p:notesMasterIdLst>
  <p:handoutMasterIdLst>
    <p:handoutMasterId r:id="rId16"/>
  </p:handoutMasterIdLst>
  <p:sldIdLst>
    <p:sldId id="286" r:id="rId2"/>
    <p:sldId id="312" r:id="rId3"/>
    <p:sldId id="319" r:id="rId4"/>
    <p:sldId id="313" r:id="rId5"/>
    <p:sldId id="314" r:id="rId6"/>
    <p:sldId id="320" r:id="rId7"/>
    <p:sldId id="321" r:id="rId8"/>
    <p:sldId id="322" r:id="rId9"/>
    <p:sldId id="323" r:id="rId10"/>
    <p:sldId id="324" r:id="rId11"/>
    <p:sldId id="326" r:id="rId12"/>
    <p:sldId id="327" r:id="rId13"/>
    <p:sldId id="328" r:id="rId14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6600"/>
    <a:srgbClr val="000000"/>
    <a:srgbClr val="FF3300"/>
    <a:srgbClr val="37E020"/>
    <a:srgbClr val="33CC33"/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49" autoAdjust="0"/>
  </p:normalViewPr>
  <p:slideViewPr>
    <p:cSldViewPr>
      <p:cViewPr varScale="1">
        <p:scale>
          <a:sx n="83" d="100"/>
          <a:sy n="83" d="100"/>
        </p:scale>
        <p:origin x="-4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15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k-SK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k-SK"/>
          </a:p>
        </p:txBody>
      </p:sp>
      <p:sp>
        <p:nvSpPr>
          <p:cNvPr id="186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k-SK"/>
          </a:p>
        </p:txBody>
      </p:sp>
      <p:sp>
        <p:nvSpPr>
          <p:cNvPr id="186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B5619D0-A409-46A2-AAE3-AFD69CD1BD39}" type="slidenum">
              <a:rPr lang="sk-SK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08050" cy="104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k-SK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61025" y="0"/>
            <a:ext cx="1195388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k-SK"/>
          </a:p>
        </p:txBody>
      </p:sp>
      <p:sp>
        <p:nvSpPr>
          <p:cNvPr id="880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80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880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k-SK"/>
          </a:p>
        </p:txBody>
      </p:sp>
      <p:sp>
        <p:nvSpPr>
          <p:cNvPr id="880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647C08-DFA8-447F-BB6C-2B06E47E801C}" type="slidenum">
              <a:rPr lang="sk-SK"/>
              <a:pPr/>
              <a:t>‹#›</a:t>
            </a:fld>
            <a:endParaRPr lang="sk-SK"/>
          </a:p>
        </p:txBody>
      </p:sp>
      <p:pic>
        <p:nvPicPr>
          <p:cNvPr id="8807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79475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7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64200" y="0"/>
            <a:ext cx="119380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02D518-AAB4-4C41-B006-5B05C86B428E}" type="slidenum">
              <a:rPr lang="sk-SK"/>
              <a:pPr/>
              <a:t>2</a:t>
            </a:fld>
            <a:endParaRPr lang="sk-SK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FD169A-4F3F-47E4-A7D9-D9044EF89117}" type="slidenum">
              <a:rPr lang="sk-SK"/>
              <a:pPr/>
              <a:t>12</a:t>
            </a:fld>
            <a:endParaRPr lang="sk-SK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88BA67-F4A2-4645-A27C-A841E5E8945E}" type="slidenum">
              <a:rPr lang="sk-SK"/>
              <a:pPr/>
              <a:t>13</a:t>
            </a:fld>
            <a:endParaRPr lang="sk-SK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11083D-AB22-4C47-AFB2-6347AAD48AB2}" type="slidenum">
              <a:rPr lang="sk-SK"/>
              <a:pPr/>
              <a:t>3</a:t>
            </a:fld>
            <a:endParaRPr lang="sk-SK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0FD169A-4F3F-47E4-A7D9-D9044EF89117}" type="slidenum">
              <a:rPr lang="sk-SK"/>
              <a:pPr/>
              <a:t>4</a:t>
            </a:fld>
            <a:endParaRPr lang="sk-SK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1F33BF-1AFB-43AE-AA3E-261C0A3849A3}" type="slidenum">
              <a:rPr lang="sk-SK"/>
              <a:pPr/>
              <a:t>5</a:t>
            </a:fld>
            <a:endParaRPr lang="sk-SK"/>
          </a:p>
        </p:txBody>
      </p:sp>
      <p:sp>
        <p:nvSpPr>
          <p:cNvPr id="193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1AE6CA-7689-49F7-AF8B-D88AF37480DB}" type="slidenum">
              <a:rPr lang="sk-SK"/>
              <a:pPr/>
              <a:t>6</a:t>
            </a:fld>
            <a:endParaRPr lang="sk-SK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A8C349-60E9-4392-8717-185BE1DBAF78}" type="slidenum">
              <a:rPr lang="sk-SK"/>
              <a:pPr/>
              <a:t>7</a:t>
            </a:fld>
            <a:endParaRPr lang="sk-SK"/>
          </a:p>
        </p:txBody>
      </p:sp>
      <p:sp>
        <p:nvSpPr>
          <p:cNvPr id="207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C91E14D-5D96-406D-BE4C-37D27E3C6D36}" type="slidenum">
              <a:rPr lang="sk-SK"/>
              <a:pPr/>
              <a:t>8</a:t>
            </a:fld>
            <a:endParaRPr lang="sk-SK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88BA67-F4A2-4645-A27C-A841E5E8945E}" type="slidenum">
              <a:rPr lang="sk-SK"/>
              <a:pPr/>
              <a:t>9</a:t>
            </a:fld>
            <a:endParaRPr lang="sk-SK"/>
          </a:p>
        </p:txBody>
      </p:sp>
      <p:sp>
        <p:nvSpPr>
          <p:cNvPr id="211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11083D-AB22-4C47-AFB2-6347AAD48AB2}" type="slidenum">
              <a:rPr lang="sk-SK"/>
              <a:pPr/>
              <a:t>11</a:t>
            </a:fld>
            <a:endParaRPr lang="sk-SK"/>
          </a:p>
        </p:txBody>
      </p:sp>
      <p:sp>
        <p:nvSpPr>
          <p:cNvPr id="203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k-SK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414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134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sk-SK" sz="2400">
                <a:latin typeface="Times New Roman" pitchFamily="18" charset="0"/>
              </a:endParaRPr>
            </a:p>
          </p:txBody>
        </p:sp>
        <p:sp>
          <p:nvSpPr>
            <p:cNvPr id="13414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sk-SK" sz="2400">
                <a:latin typeface="Times New Roman" pitchFamily="18" charset="0"/>
              </a:endParaRPr>
            </a:p>
          </p:txBody>
        </p:sp>
      </p:grpSp>
      <p:grpSp>
        <p:nvGrpSpPr>
          <p:cNvPr id="13414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13415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sk-SK"/>
            </a:p>
          </p:txBody>
        </p:sp>
        <p:sp>
          <p:nvSpPr>
            <p:cNvPr id="13415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sk-SK"/>
            </a:p>
          </p:txBody>
        </p:sp>
      </p:grpSp>
      <p:sp>
        <p:nvSpPr>
          <p:cNvPr id="134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sk-SK"/>
              <a:t>Kliknite sem a upravte štýl predlohy podnadpisov.</a:t>
            </a:r>
          </a:p>
        </p:txBody>
      </p:sp>
      <p:sp>
        <p:nvSpPr>
          <p:cNvPr id="13415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sk-SK"/>
          </a:p>
        </p:txBody>
      </p:sp>
      <p:sp>
        <p:nvSpPr>
          <p:cNvPr id="13415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sk-SK"/>
          </a:p>
        </p:txBody>
      </p:sp>
      <p:sp>
        <p:nvSpPr>
          <p:cNvPr id="13415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8188006A-E48E-49C3-B32E-2D88A04E4E49}" type="slidenum">
              <a:rPr lang="sk-SK"/>
              <a:pPr/>
              <a:t>‹#›</a:t>
            </a:fld>
            <a:endParaRPr lang="sk-SK"/>
          </a:p>
        </p:txBody>
      </p:sp>
      <p:sp>
        <p:nvSpPr>
          <p:cNvPr id="13415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sk-SK"/>
              <a:t>Kliknite sem a upravte štýl predlohy nadpisov.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BFD47-65AB-4859-9349-8BE321503C7E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6C09F8-0BD3-45F2-B7AE-1D7DC373A5BB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4644A6-C435-4552-BF2F-32A50D479FD6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0E560-FB31-4EC3-971D-88DE04DA6969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8A9FE5-7F40-468A-949D-E80D55894D62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3289F-5FFB-4696-8561-D7B03E28E344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E1FE01-5F8C-4C53-8435-943E9FB4F17A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75128B-987A-4E7A-8A6E-6DA656FB4533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3B0DC-C833-4511-B291-CB84E5B3371B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90CEB8-F450-4285-9931-53B96EA53857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2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3312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3312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sk-SK"/>
              </a:p>
            </p:txBody>
          </p:sp>
          <p:sp>
            <p:nvSpPr>
              <p:cNvPr id="13312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sk-SK"/>
              </a:p>
            </p:txBody>
          </p:sp>
        </p:grpSp>
        <p:grpSp>
          <p:nvGrpSpPr>
            <p:cNvPr id="13312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3312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sk-SK"/>
              </a:p>
            </p:txBody>
          </p:sp>
          <p:sp>
            <p:nvSpPr>
              <p:cNvPr id="13312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sk-SK"/>
              </a:p>
            </p:txBody>
          </p:sp>
        </p:grpSp>
      </p:grpSp>
      <p:sp>
        <p:nvSpPr>
          <p:cNvPr id="13312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3313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1331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endParaRPr lang="sk-SK"/>
          </a:p>
        </p:txBody>
      </p:sp>
      <p:sp>
        <p:nvSpPr>
          <p:cNvPr id="1331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k-SK"/>
          </a:p>
        </p:txBody>
      </p:sp>
      <p:sp>
        <p:nvSpPr>
          <p:cNvPr id="1331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fld id="{F5CFF89F-CFC9-4742-8B65-87483AD974B2}" type="slidenum">
              <a:rPr lang="sk-SK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ChangeArrowheads="1"/>
          </p:cNvSpPr>
          <p:nvPr/>
        </p:nvSpPr>
        <p:spPr bwMode="auto">
          <a:xfrm>
            <a:off x="755650" y="2349500"/>
            <a:ext cx="7631113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sk-SK" sz="2800" b="1" dirty="0">
                <a:solidFill>
                  <a:srgbClr val="FF3300"/>
                </a:solidFill>
              </a:rPr>
              <a:t/>
            </a:r>
            <a:br>
              <a:rPr lang="sk-SK" sz="2800" b="1" dirty="0">
                <a:solidFill>
                  <a:srgbClr val="FF3300"/>
                </a:solidFill>
              </a:rPr>
            </a:br>
            <a:r>
              <a:rPr lang="sk-SK" sz="2800" b="1" dirty="0">
                <a:solidFill>
                  <a:srgbClr val="FF3300"/>
                </a:solidFill>
              </a:rPr>
              <a:t/>
            </a:r>
            <a:br>
              <a:rPr lang="sk-SK" sz="2800" b="1" dirty="0">
                <a:solidFill>
                  <a:srgbClr val="FF3300"/>
                </a:solidFill>
              </a:rPr>
            </a:br>
            <a:r>
              <a:rPr lang="sk-SK" sz="2800" b="1" dirty="0">
                <a:solidFill>
                  <a:srgbClr val="FF3300"/>
                </a:solidFill>
              </a:rPr>
              <a:t>Informácia o predložení veľkých projektov Európskej komisii</a:t>
            </a:r>
            <a:r>
              <a:rPr lang="sk-SK" sz="2400" b="1" dirty="0">
                <a:solidFill>
                  <a:srgbClr val="006600"/>
                </a:solidFill>
                <a:latin typeface="Tahoma" pitchFamily="34" charset="0"/>
              </a:rPr>
              <a:t> </a:t>
            </a:r>
            <a:br>
              <a:rPr lang="sk-SK" sz="2400" b="1" dirty="0">
                <a:solidFill>
                  <a:srgbClr val="006600"/>
                </a:solidFill>
                <a:latin typeface="Tahoma" pitchFamily="34" charset="0"/>
              </a:rPr>
            </a:br>
            <a:r>
              <a:rPr lang="sk-SK" sz="2400" b="1" dirty="0">
                <a:solidFill>
                  <a:srgbClr val="0033CC"/>
                </a:solidFill>
                <a:latin typeface="Tahoma" pitchFamily="34" charset="0"/>
              </a:rPr>
              <a:t/>
            </a:r>
            <a:br>
              <a:rPr lang="sk-SK" sz="2400" b="1" dirty="0">
                <a:solidFill>
                  <a:srgbClr val="0033CC"/>
                </a:solidFill>
                <a:latin typeface="Tahoma" pitchFamily="34" charset="0"/>
              </a:rPr>
            </a:br>
            <a:r>
              <a:rPr lang="sk-SK" sz="2400" b="1" dirty="0">
                <a:solidFill>
                  <a:srgbClr val="0033CC"/>
                </a:solidFill>
                <a:latin typeface="Tahoma" pitchFamily="34" charset="0"/>
              </a:rPr>
              <a:t/>
            </a:r>
            <a:br>
              <a:rPr lang="sk-SK" sz="2400" b="1" dirty="0">
                <a:solidFill>
                  <a:srgbClr val="0033CC"/>
                </a:solidFill>
                <a:latin typeface="Tahoma" pitchFamily="34" charset="0"/>
              </a:rPr>
            </a:br>
            <a:endParaRPr lang="en-GB" sz="2400" b="1" dirty="0">
              <a:latin typeface="Tahoma" pitchFamily="34" charset="0"/>
            </a:endParaRPr>
          </a:p>
        </p:txBody>
      </p:sp>
      <p:pic>
        <p:nvPicPr>
          <p:cNvPr id="890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79475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1258888" y="981075"/>
            <a:ext cx="74898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sk-SK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Ministerstvo životného </a:t>
            </a:r>
            <a:r>
              <a:rPr lang="sk-SK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prostredia </a:t>
            </a:r>
            <a:r>
              <a:rPr lang="sk-SK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SR</a:t>
            </a:r>
            <a:endParaRPr lang="sk-SK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909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0200" y="0"/>
            <a:ext cx="1193800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6" name="Picture 8" descr="logo posm CMY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5445125"/>
            <a:ext cx="1944688" cy="579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dirty="0" smtClean="0">
                <a:solidFill>
                  <a:srgbClr val="0033CC"/>
                </a:solidFill>
              </a:rPr>
              <a:t>Projekt ČOV </a:t>
            </a:r>
            <a:r>
              <a:rPr lang="sk-SK" sz="3200" dirty="0">
                <a:solidFill>
                  <a:srgbClr val="0033CC"/>
                </a:solidFill>
              </a:rPr>
              <a:t>Sever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827584" y="2420888"/>
            <a:ext cx="8316416" cy="3724275"/>
          </a:xfrm>
        </p:spPr>
        <p:txBody>
          <a:bodyPr/>
          <a:lstStyle/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None/>
            </a:pPr>
            <a:r>
              <a:rPr lang="sk-SK" sz="2000" b="1" dirty="0" smtClean="0">
                <a:solidFill>
                  <a:srgbClr val="FF6600"/>
                </a:solidFill>
              </a:rPr>
              <a:t>Cieľom projektu</a:t>
            </a:r>
            <a:r>
              <a:rPr lang="sk-SK" sz="2000" b="1" dirty="0" smtClean="0"/>
              <a:t> </a:t>
            </a:r>
            <a:r>
              <a:rPr lang="sk-SK" sz="2000" b="1" dirty="0"/>
              <a:t>je:</a:t>
            </a:r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AutoNum type="alphaLcParenR"/>
            </a:pPr>
            <a:r>
              <a:rPr lang="sk-SK" sz="2000" b="1" dirty="0" smtClean="0"/>
              <a:t>zabezpečenie odvádzania a čistenia komunálnych odpadových vôd v okrese Ilava a dosiahnutie min. 85% </a:t>
            </a:r>
            <a:r>
              <a:rPr lang="sk-SK" sz="2000" b="1" dirty="0" err="1" smtClean="0"/>
              <a:t>napojenosti</a:t>
            </a:r>
            <a:r>
              <a:rPr lang="sk-SK" sz="2000" b="1" dirty="0" smtClean="0"/>
              <a:t> obyvateľstva na verejnú kanalizáciu </a:t>
            </a:r>
            <a:r>
              <a:rPr lang="sk-SK" sz="2000" b="1" dirty="0" smtClean="0">
                <a:solidFill>
                  <a:srgbClr val="0033CC"/>
                </a:solidFill>
              </a:rPr>
              <a:t>v 7 aglomeráciách Topoľčany, Bošany, Solčany, Kovarce, Partizánske, Veľké Uherce, Bánovce nad Bebravou.</a:t>
            </a:r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AutoNum type="alphaLcParenR"/>
            </a:pPr>
            <a:r>
              <a:rPr lang="sk-SK" sz="2000" b="1" dirty="0" smtClean="0"/>
              <a:t>zabezpečenie čistenia odpadových vôd v súlade s požiadavkami smernice Rady č.91/271/EHS a s Nariadením vlády SR č.269/2010 Z. z.  Intenzifikáciou </a:t>
            </a:r>
            <a:r>
              <a:rPr lang="sk-SK" sz="2000" b="1" dirty="0">
                <a:solidFill>
                  <a:srgbClr val="0033CC"/>
                </a:solidFill>
              </a:rPr>
              <a:t>3</a:t>
            </a:r>
            <a:r>
              <a:rPr lang="sk-SK" sz="2000" b="1" dirty="0" smtClean="0"/>
              <a:t> </a:t>
            </a:r>
            <a:r>
              <a:rPr lang="sk-SK" sz="2000" b="1" dirty="0" smtClean="0">
                <a:solidFill>
                  <a:srgbClr val="0033CC"/>
                </a:solidFill>
              </a:rPr>
              <a:t>ČOV Topoľčany, Partizánske, Bánovce nad Bebravou</a:t>
            </a:r>
            <a:r>
              <a:rPr lang="sk-SK" sz="1800" b="1" dirty="0" smtClean="0">
                <a:solidFill>
                  <a:srgbClr val="0033CC"/>
                </a:solidFill>
              </a:rPr>
              <a:t>.</a:t>
            </a:r>
            <a:endParaRPr lang="sk-SK" sz="1800" b="1" dirty="0" smtClean="0"/>
          </a:p>
          <a:p>
            <a:pPr algn="just"/>
            <a:endParaRPr lang="sk-SK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AutoShape 2"/>
          <p:cNvSpPr>
            <a:spLocks noGrp="1" noChangeArrowheads="1"/>
          </p:cNvSpPr>
          <p:nvPr>
            <p:ph type="title"/>
          </p:nvPr>
        </p:nvSpPr>
        <p:spPr>
          <a:xfrm>
            <a:off x="755576" y="762000"/>
            <a:ext cx="8388424" cy="1143000"/>
          </a:xfrm>
        </p:spPr>
        <p:txBody>
          <a:bodyPr/>
          <a:lstStyle/>
          <a:p>
            <a:r>
              <a:rPr lang="sk-SK" sz="3200" dirty="0" smtClean="0">
                <a:solidFill>
                  <a:srgbClr val="0033CC"/>
                </a:solidFill>
              </a:rPr>
              <a:t>Projekt ČOV </a:t>
            </a:r>
            <a:r>
              <a:rPr lang="sk-SK" sz="3200" dirty="0">
                <a:solidFill>
                  <a:srgbClr val="0033CC"/>
                </a:solidFill>
              </a:rPr>
              <a:t>Sever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725" y="2492375"/>
            <a:ext cx="8423275" cy="4897438"/>
          </a:xfrm>
        </p:spPr>
        <p:txBody>
          <a:bodyPr/>
          <a:lstStyle/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>
                <a:solidFill>
                  <a:srgbClr val="FF6600"/>
                </a:solidFill>
              </a:rPr>
              <a:t>Merateľné ukazovatele projektu</a:t>
            </a:r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 smtClean="0">
                <a:solidFill>
                  <a:srgbClr val="0033CC"/>
                </a:solidFill>
              </a:rPr>
              <a:t>Dĺžka </a:t>
            </a:r>
            <a:r>
              <a:rPr lang="sk-SK" sz="1800" b="1" dirty="0">
                <a:solidFill>
                  <a:srgbClr val="0033CC"/>
                </a:solidFill>
              </a:rPr>
              <a:t>novovybudovaných kanalizačných sietí                   </a:t>
            </a:r>
            <a:r>
              <a:rPr lang="sk-SK" sz="1800" b="1" dirty="0"/>
              <a:t>           </a:t>
            </a:r>
            <a:r>
              <a:rPr lang="sk-SK" sz="1800" b="1" dirty="0" smtClean="0"/>
              <a:t>  96 560 m</a:t>
            </a:r>
            <a:endParaRPr lang="sk-SK" sz="1800" b="1" dirty="0"/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>
                <a:solidFill>
                  <a:srgbClr val="0033CC"/>
                </a:solidFill>
              </a:rPr>
              <a:t>Počet zrekonštruovaných ČOV</a:t>
            </a:r>
            <a:r>
              <a:rPr lang="sk-SK" sz="1800" dirty="0"/>
              <a:t>                                                            </a:t>
            </a:r>
            <a:r>
              <a:rPr lang="sk-SK" sz="1800" dirty="0" smtClean="0"/>
              <a:t>      3</a:t>
            </a:r>
            <a:r>
              <a:rPr lang="sk-SK" sz="1800" b="1" dirty="0" smtClean="0"/>
              <a:t> </a:t>
            </a:r>
            <a:r>
              <a:rPr lang="sk-SK" sz="1800" b="1" dirty="0"/>
              <a:t>ks</a:t>
            </a:r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 smtClean="0">
                <a:solidFill>
                  <a:srgbClr val="0033CC"/>
                </a:solidFill>
              </a:rPr>
              <a:t>Počet </a:t>
            </a:r>
            <a:r>
              <a:rPr lang="sk-SK" sz="1800" b="1" dirty="0">
                <a:solidFill>
                  <a:srgbClr val="0033CC"/>
                </a:solidFill>
              </a:rPr>
              <a:t>EO napojených na novovybudovanú kanalizačnú sieť</a:t>
            </a:r>
            <a:r>
              <a:rPr lang="sk-SK" sz="1800" dirty="0"/>
              <a:t>       </a:t>
            </a:r>
            <a:r>
              <a:rPr lang="sk-SK" sz="1800" b="1" dirty="0" smtClean="0"/>
              <a:t>11 387 EO</a:t>
            </a:r>
            <a:endParaRPr lang="sk-SK" sz="1800" b="1" dirty="0"/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>
                <a:solidFill>
                  <a:srgbClr val="0033CC"/>
                </a:solidFill>
              </a:rPr>
              <a:t>Počet EO napojených na zrekonštruovanú ČOV</a:t>
            </a:r>
            <a:r>
              <a:rPr lang="sk-SK" sz="1800" dirty="0"/>
              <a:t>                           </a:t>
            </a:r>
            <a:r>
              <a:rPr lang="sk-SK" sz="1800" b="1" dirty="0" smtClean="0"/>
              <a:t>115 628 EO</a:t>
            </a:r>
            <a:endParaRPr lang="sk-SK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AutoShape 2"/>
          <p:cNvSpPr>
            <a:spLocks noGrp="1" noChangeArrowheads="1"/>
          </p:cNvSpPr>
          <p:nvPr>
            <p:ph type="title"/>
          </p:nvPr>
        </p:nvSpPr>
        <p:spPr>
          <a:xfrm>
            <a:off x="755576" y="836712"/>
            <a:ext cx="8388424" cy="1080120"/>
          </a:xfrm>
        </p:spPr>
        <p:txBody>
          <a:bodyPr/>
          <a:lstStyle/>
          <a:p>
            <a:r>
              <a:rPr lang="sk-SK" sz="3200" dirty="0" smtClean="0">
                <a:solidFill>
                  <a:srgbClr val="0033CC"/>
                </a:solidFill>
              </a:rPr>
              <a:t>Projekt ČOV </a:t>
            </a:r>
            <a:r>
              <a:rPr lang="sk-SK" sz="3200" dirty="0">
                <a:solidFill>
                  <a:srgbClr val="0033CC"/>
                </a:solidFill>
              </a:rPr>
              <a:t>Sever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276475"/>
            <a:ext cx="8388350" cy="5040313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sk-SK" sz="2000" b="1" dirty="0">
                <a:solidFill>
                  <a:srgbClr val="FF3300"/>
                </a:solidFill>
              </a:rPr>
              <a:t>Financovanie projektu</a:t>
            </a:r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/>
              <a:t>Celkové výdavky projektu bez DPH                        </a:t>
            </a:r>
            <a:r>
              <a:rPr lang="sk-SK" sz="2000" b="1" dirty="0" smtClean="0"/>
              <a:t>86 146 770,53 €</a:t>
            </a:r>
            <a:endParaRPr lang="sk-SK" sz="2000" b="1" dirty="0"/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/>
              <a:t>Oprávnené výdavky                                                  </a:t>
            </a:r>
            <a:r>
              <a:rPr lang="sk-SK" sz="2000" b="1" dirty="0" smtClean="0"/>
              <a:t>84 738 886,29 €</a:t>
            </a:r>
            <a:endParaRPr lang="sk-SK" sz="2000" b="1" dirty="0"/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/>
              <a:t>Výška medzery vo financovaní                                              </a:t>
            </a:r>
            <a:r>
              <a:rPr lang="sk-SK" sz="2000" b="1" dirty="0" smtClean="0"/>
              <a:t>80,7 </a:t>
            </a:r>
            <a:r>
              <a:rPr lang="sk-SK" sz="2000" b="1" dirty="0"/>
              <a:t>%</a:t>
            </a:r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0033CC"/>
                </a:solidFill>
              </a:rPr>
              <a:t>Požadovaný grant z Kohézneho fondu </a:t>
            </a:r>
            <a:r>
              <a:rPr lang="sk-SK" sz="2000" b="1" dirty="0" smtClean="0">
                <a:solidFill>
                  <a:srgbClr val="0033CC"/>
                </a:solidFill>
              </a:rPr>
              <a:t>(65,14%)   55 201 943,26 </a:t>
            </a:r>
            <a:r>
              <a:rPr lang="sk-SK" sz="2000" b="1" dirty="0">
                <a:solidFill>
                  <a:srgbClr val="0033CC"/>
                </a:solidFill>
              </a:rPr>
              <a:t>€</a:t>
            </a:r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0033CC"/>
                </a:solidFill>
              </a:rPr>
              <a:t>Národné spolufinancovanie (ŠR) </a:t>
            </a:r>
            <a:r>
              <a:rPr lang="sk-SK" sz="2000" b="1" dirty="0" smtClean="0">
                <a:solidFill>
                  <a:srgbClr val="0033CC"/>
                </a:solidFill>
              </a:rPr>
              <a:t>(11,5%)                 9 741 519,40 €</a:t>
            </a:r>
            <a:endParaRPr lang="sk-SK" sz="2000" b="1" dirty="0">
              <a:solidFill>
                <a:srgbClr val="0033CC"/>
              </a:solidFill>
            </a:endParaRPr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0033CC"/>
                </a:solidFill>
              </a:rPr>
              <a:t>Národné spolufinancovanie (žiadateľ) </a:t>
            </a:r>
            <a:r>
              <a:rPr lang="sk-SK" sz="2000" b="1" dirty="0" smtClean="0">
                <a:solidFill>
                  <a:srgbClr val="0033CC"/>
                </a:solidFill>
              </a:rPr>
              <a:t>(23,36%)     19 795 423,63 €</a:t>
            </a:r>
            <a:r>
              <a:rPr lang="sk-SK" sz="2000" b="1" dirty="0" smtClean="0">
                <a:solidFill>
                  <a:srgbClr val="FF3300"/>
                </a:solidFill>
              </a:rPr>
              <a:t> </a:t>
            </a:r>
            <a:endParaRPr lang="sk-SK" sz="2000" b="1" dirty="0">
              <a:solidFill>
                <a:srgbClr val="FF3300"/>
              </a:solidFill>
            </a:endParaRPr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FF3300"/>
                </a:solidFill>
              </a:rPr>
              <a:t>Neoprávnené výdavky bez DPH (žiadateľ) </a:t>
            </a:r>
            <a:r>
              <a:rPr lang="sk-SK" sz="2000" b="1" dirty="0" smtClean="0">
                <a:solidFill>
                  <a:srgbClr val="FF3300"/>
                </a:solidFill>
              </a:rPr>
              <a:t>               1 407 884,24 €</a:t>
            </a:r>
            <a:endParaRPr lang="sk-SK" sz="20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AutoShape 2"/>
          <p:cNvSpPr>
            <a:spLocks noGrp="1" noChangeArrowheads="1"/>
          </p:cNvSpPr>
          <p:nvPr>
            <p:ph type="title"/>
          </p:nvPr>
        </p:nvSpPr>
        <p:spPr>
          <a:xfrm>
            <a:off x="755576" y="762000"/>
            <a:ext cx="8496374" cy="1226840"/>
          </a:xfrm>
        </p:spPr>
        <p:txBody>
          <a:bodyPr/>
          <a:lstStyle/>
          <a:p>
            <a:r>
              <a:rPr lang="sk-SK" sz="3200" dirty="0" smtClean="0">
                <a:solidFill>
                  <a:srgbClr val="0033CC"/>
                </a:solidFill>
              </a:rPr>
              <a:t>Projekt ČOV </a:t>
            </a:r>
            <a:r>
              <a:rPr lang="sk-SK" sz="3200" dirty="0" smtClean="0">
                <a:solidFill>
                  <a:srgbClr val="0033CC"/>
                </a:solidFill>
              </a:rPr>
              <a:t>Sever</a:t>
            </a:r>
            <a:endParaRPr lang="sk-SK" sz="3200" dirty="0">
              <a:solidFill>
                <a:srgbClr val="0033CC"/>
              </a:solidFill>
            </a:endParaRP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349500"/>
            <a:ext cx="8281987" cy="38163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sk-SK" b="1" dirty="0">
                <a:solidFill>
                  <a:srgbClr val="FF3300"/>
                </a:solidFill>
              </a:rPr>
              <a:t>Realizácia projektu             </a:t>
            </a:r>
            <a:r>
              <a:rPr lang="sk-SK" b="1" dirty="0" smtClean="0">
                <a:solidFill>
                  <a:srgbClr val="FF3300"/>
                </a:solidFill>
              </a:rPr>
              <a:t>   </a:t>
            </a:r>
            <a:r>
              <a:rPr lang="sk-SK" b="1" dirty="0" smtClean="0"/>
              <a:t>04/2011 </a:t>
            </a:r>
            <a:r>
              <a:rPr lang="sk-SK" b="1" dirty="0"/>
              <a:t>– </a:t>
            </a:r>
            <a:r>
              <a:rPr lang="sk-SK" b="1" dirty="0" smtClean="0"/>
              <a:t>11/2013</a:t>
            </a:r>
            <a:endParaRPr lang="sk-SK" b="1" dirty="0"/>
          </a:p>
          <a:p>
            <a:pPr marL="0" indent="0">
              <a:buFontTx/>
              <a:buNone/>
            </a:pPr>
            <a:r>
              <a:rPr lang="sk-SK" b="1" dirty="0">
                <a:solidFill>
                  <a:srgbClr val="FF3300"/>
                </a:solidFill>
              </a:rPr>
              <a:t>Trvalá prevádzka</a:t>
            </a:r>
            <a:r>
              <a:rPr lang="sk-SK" b="1" dirty="0"/>
              <a:t>                                 </a:t>
            </a:r>
            <a:r>
              <a:rPr lang="sk-SK" b="1" dirty="0" smtClean="0"/>
              <a:t>01.4.2015</a:t>
            </a:r>
            <a:endParaRPr lang="sk-SK" b="1" dirty="0"/>
          </a:p>
          <a:p>
            <a:pPr marL="0" indent="0">
              <a:buFontTx/>
              <a:buNone/>
            </a:pPr>
            <a:r>
              <a:rPr lang="sk-SK" b="1" dirty="0">
                <a:solidFill>
                  <a:srgbClr val="FF3300"/>
                </a:solidFill>
              </a:rPr>
              <a:t>Prehľad schvaľovania dokumentov</a:t>
            </a:r>
          </a:p>
          <a:p>
            <a:pPr marL="0" indent="0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Projektový zámer</a:t>
            </a:r>
            <a:r>
              <a:rPr lang="sk-SK" sz="2400" b="1" dirty="0"/>
              <a:t>                  </a:t>
            </a:r>
            <a:r>
              <a:rPr lang="sk-SK" sz="2400" b="1" dirty="0" smtClean="0"/>
              <a:t>      07.10.2008 </a:t>
            </a:r>
            <a:r>
              <a:rPr lang="sk-SK" sz="2400" b="1" dirty="0"/>
              <a:t>– </a:t>
            </a:r>
            <a:r>
              <a:rPr lang="sk-SK" sz="2400" b="1" dirty="0" smtClean="0"/>
              <a:t>18.3.2009</a:t>
            </a:r>
            <a:endParaRPr lang="sk-SK" sz="2400" b="1" dirty="0"/>
          </a:p>
          <a:p>
            <a:pPr marL="0" indent="0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Štúdia uskutočniteľnosti</a:t>
            </a:r>
            <a:r>
              <a:rPr lang="sk-SK" sz="2400" b="1" dirty="0"/>
              <a:t>         </a:t>
            </a:r>
            <a:r>
              <a:rPr lang="sk-SK" sz="2400" b="1" dirty="0" smtClean="0"/>
              <a:t>   16.10.2009 </a:t>
            </a:r>
            <a:r>
              <a:rPr lang="sk-SK" sz="2400" b="1" dirty="0"/>
              <a:t>– </a:t>
            </a:r>
            <a:r>
              <a:rPr lang="sk-SK" sz="2400" b="1" dirty="0" smtClean="0"/>
              <a:t>18.2.2010</a:t>
            </a:r>
            <a:endParaRPr lang="sk-SK" sz="2400" b="1" dirty="0"/>
          </a:p>
          <a:p>
            <a:pPr marL="0" indent="0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Žiadosť o potvrdenie pomoci </a:t>
            </a:r>
            <a:r>
              <a:rPr lang="sk-SK" sz="2400" b="1" dirty="0" smtClean="0">
                <a:solidFill>
                  <a:srgbClr val="0033CC"/>
                </a:solidFill>
              </a:rPr>
              <a:t>  </a:t>
            </a:r>
            <a:r>
              <a:rPr lang="sk-SK" sz="2400" b="1" dirty="0" smtClean="0"/>
              <a:t>31.5.2010 </a:t>
            </a:r>
            <a:r>
              <a:rPr lang="sk-SK" sz="2400" b="1" dirty="0"/>
              <a:t>– </a:t>
            </a:r>
            <a:r>
              <a:rPr lang="sk-SK" sz="2400" b="1" dirty="0" smtClean="0"/>
              <a:t>08.12.2010</a:t>
            </a:r>
            <a:endParaRPr lang="sk-SK" sz="2400" b="1" dirty="0"/>
          </a:p>
          <a:p>
            <a:pPr marL="0" indent="0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Žiadosť o NFP</a:t>
            </a:r>
            <a:r>
              <a:rPr lang="sk-SK" sz="2400" b="1" dirty="0"/>
              <a:t>                           </a:t>
            </a:r>
            <a:r>
              <a:rPr lang="sk-SK" sz="2400" b="1" dirty="0" smtClean="0"/>
              <a:t> 23.12.2010 </a:t>
            </a:r>
            <a:endParaRPr lang="sk-SK" sz="2400" b="1" dirty="0"/>
          </a:p>
          <a:p>
            <a:pPr marL="0" indent="0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Zaslanie EK                                </a:t>
            </a:r>
            <a:r>
              <a:rPr lang="sk-SK" sz="2400" b="1" dirty="0" smtClean="0">
                <a:solidFill>
                  <a:srgbClr val="0033CC"/>
                </a:solidFill>
              </a:rPr>
              <a:t> 10.5.2011</a:t>
            </a:r>
            <a:endParaRPr lang="sk-SK" sz="2400" b="1" dirty="0">
              <a:solidFill>
                <a:srgbClr val="0033CC"/>
              </a:solidFill>
            </a:endParaRPr>
          </a:p>
          <a:p>
            <a:pPr marL="0" indent="0"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3200" b="1" dirty="0">
                <a:solidFill>
                  <a:srgbClr val="FF3300"/>
                </a:solidFill>
              </a:rPr>
              <a:t>JASPERS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AutoShape 2"/>
          <p:cNvSpPr>
            <a:spLocks noGrp="1" noChangeArrowheads="1"/>
          </p:cNvSpPr>
          <p:nvPr>
            <p:ph type="title"/>
          </p:nvPr>
        </p:nvSpPr>
        <p:spPr>
          <a:xfrm>
            <a:off x="755576" y="762000"/>
            <a:ext cx="8388424" cy="1143000"/>
          </a:xfrm>
        </p:spPr>
        <p:txBody>
          <a:bodyPr/>
          <a:lstStyle/>
          <a:p>
            <a:pPr algn="ctr"/>
            <a:r>
              <a:rPr lang="sk-SK" sz="3200" dirty="0">
                <a:solidFill>
                  <a:srgbClr val="0033CC"/>
                </a:solidFill>
              </a:rPr>
              <a:t>Zásobovanie </a:t>
            </a:r>
            <a:r>
              <a:rPr lang="sk-SK" sz="3200" dirty="0" smtClean="0">
                <a:solidFill>
                  <a:srgbClr val="0033CC"/>
                </a:solidFill>
              </a:rPr>
              <a:t>vodou a kanalizácia oravského regiónu, etapa 2</a:t>
            </a:r>
            <a:endParaRPr lang="sk-SK" sz="3200" dirty="0"/>
          </a:p>
        </p:txBody>
      </p:sp>
      <p:sp>
        <p:nvSpPr>
          <p:cNvPr id="188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492375"/>
            <a:ext cx="8388350" cy="3889375"/>
          </a:xfrm>
        </p:spPr>
        <p:txBody>
          <a:bodyPr/>
          <a:lstStyle/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FF6600"/>
                </a:solidFill>
              </a:rPr>
              <a:t>Cieľom projektu</a:t>
            </a:r>
            <a:r>
              <a:rPr lang="sk-SK" sz="2000" b="1" dirty="0"/>
              <a:t> je:</a:t>
            </a:r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AutoNum type="alphaLcParenR"/>
            </a:pPr>
            <a:r>
              <a:rPr lang="sk-SK" sz="2000" b="1" dirty="0"/>
              <a:t>zabezpečenie odvádzania a čistenia komunálnych odpadových vôd v </a:t>
            </a:r>
            <a:r>
              <a:rPr lang="sk-SK" sz="2000" b="1" dirty="0" smtClean="0"/>
              <a:t>oravskom regióne </a:t>
            </a:r>
            <a:r>
              <a:rPr lang="sk-SK" sz="2000" b="1" dirty="0"/>
              <a:t>a dosiahnutie min. 85% </a:t>
            </a:r>
            <a:r>
              <a:rPr lang="sk-SK" sz="2000" b="1" dirty="0" err="1"/>
              <a:t>napojenosti</a:t>
            </a:r>
            <a:r>
              <a:rPr lang="sk-SK" sz="2000" b="1" dirty="0"/>
              <a:t> obyvateľstva na verejnú kanalizáciu </a:t>
            </a:r>
            <a:r>
              <a:rPr lang="sk-SK" sz="2000" b="1" dirty="0">
                <a:solidFill>
                  <a:srgbClr val="0033CC"/>
                </a:solidFill>
              </a:rPr>
              <a:t>v </a:t>
            </a:r>
            <a:r>
              <a:rPr lang="sk-SK" sz="2000" b="1" dirty="0" smtClean="0">
                <a:solidFill>
                  <a:srgbClr val="0033CC"/>
                </a:solidFill>
              </a:rPr>
              <a:t>8 aglomeráciách Dolný Kubín, Nižná, Rabča, Oravská </a:t>
            </a:r>
            <a:r>
              <a:rPr lang="sk-SK" sz="2000" b="1" dirty="0" err="1" smtClean="0">
                <a:solidFill>
                  <a:srgbClr val="0033CC"/>
                </a:solidFill>
              </a:rPr>
              <a:t>Jesenica</a:t>
            </a:r>
            <a:r>
              <a:rPr lang="sk-SK" sz="2000" b="1" dirty="0" smtClean="0">
                <a:solidFill>
                  <a:srgbClr val="0033CC"/>
                </a:solidFill>
              </a:rPr>
              <a:t>, Hruštín, Zákamenné, Novoť, Trstená.</a:t>
            </a:r>
            <a:endParaRPr lang="sk-SK" sz="2000" b="1" dirty="0">
              <a:solidFill>
                <a:srgbClr val="0033CC"/>
              </a:solidFill>
            </a:endParaRPr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AutoNum type="alphaLcParenR"/>
            </a:pPr>
            <a:r>
              <a:rPr lang="sk-SK" sz="2000" b="1" dirty="0"/>
              <a:t>zabezpečenie čistenia odpadových vôd v súlade s požiadavkami smernice Rady č.91/271/EHS a s Nariadením vlády SR č.269/2010 Z. z.  intenzifikáciou </a:t>
            </a:r>
            <a:r>
              <a:rPr lang="sk-SK" sz="2000" b="1" dirty="0">
                <a:solidFill>
                  <a:srgbClr val="0033CC"/>
                </a:solidFill>
              </a:rPr>
              <a:t>ČOV </a:t>
            </a:r>
            <a:r>
              <a:rPr lang="sk-SK" sz="2000" b="1" dirty="0" smtClean="0">
                <a:solidFill>
                  <a:srgbClr val="0033CC"/>
                </a:solidFill>
              </a:rPr>
              <a:t>Dolný Kubín a ČOV Nižná</a:t>
            </a:r>
            <a:endParaRPr lang="sk-SK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AutoShape 2"/>
          <p:cNvSpPr>
            <a:spLocks noGrp="1" noChangeArrowheads="1"/>
          </p:cNvSpPr>
          <p:nvPr>
            <p:ph type="title"/>
          </p:nvPr>
        </p:nvSpPr>
        <p:spPr>
          <a:xfrm>
            <a:off x="755576" y="762000"/>
            <a:ext cx="8388424" cy="1143000"/>
          </a:xfrm>
        </p:spPr>
        <p:txBody>
          <a:bodyPr/>
          <a:lstStyle/>
          <a:p>
            <a:pPr algn="ctr"/>
            <a:r>
              <a:rPr lang="sk-SK" sz="3200" dirty="0" smtClean="0">
                <a:solidFill>
                  <a:srgbClr val="0033CC"/>
                </a:solidFill>
              </a:rPr>
              <a:t>Zásobovanie vodou a kanalizácia oravského regiónu, etapa 2</a:t>
            </a:r>
            <a:endParaRPr lang="sk-SK" sz="3200" dirty="0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725" y="2492375"/>
            <a:ext cx="8423275" cy="4897438"/>
          </a:xfrm>
        </p:spPr>
        <p:txBody>
          <a:bodyPr/>
          <a:lstStyle/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>
                <a:solidFill>
                  <a:srgbClr val="FF6600"/>
                </a:solidFill>
              </a:rPr>
              <a:t>Merateľné ukazovatele projektu</a:t>
            </a:r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 smtClean="0">
                <a:solidFill>
                  <a:srgbClr val="0033CC"/>
                </a:solidFill>
              </a:rPr>
              <a:t>Dĺžka </a:t>
            </a:r>
            <a:r>
              <a:rPr lang="sk-SK" sz="1800" b="1" dirty="0">
                <a:solidFill>
                  <a:srgbClr val="0033CC"/>
                </a:solidFill>
              </a:rPr>
              <a:t>novovybudovaných kanalizačných sietí                   </a:t>
            </a:r>
            <a:r>
              <a:rPr lang="sk-SK" sz="1800" b="1" dirty="0"/>
              <a:t>            </a:t>
            </a:r>
            <a:r>
              <a:rPr lang="sk-SK" sz="1800" b="1" dirty="0" smtClean="0"/>
              <a:t>136 297 m</a:t>
            </a:r>
            <a:endParaRPr lang="sk-SK" sz="1800" b="1" dirty="0"/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>
                <a:solidFill>
                  <a:srgbClr val="0033CC"/>
                </a:solidFill>
              </a:rPr>
              <a:t>Počet zrekonštruovaných ČOV</a:t>
            </a:r>
            <a:r>
              <a:rPr lang="sk-SK" sz="1800" dirty="0"/>
              <a:t>                                                         </a:t>
            </a:r>
            <a:r>
              <a:rPr lang="sk-SK" sz="1800" dirty="0" smtClean="0"/>
              <a:t>          2</a:t>
            </a:r>
            <a:r>
              <a:rPr lang="sk-SK" sz="1800" b="1" dirty="0" smtClean="0"/>
              <a:t> </a:t>
            </a:r>
            <a:r>
              <a:rPr lang="sk-SK" sz="1800" b="1" dirty="0"/>
              <a:t>ks</a:t>
            </a:r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 smtClean="0">
                <a:solidFill>
                  <a:srgbClr val="0033CC"/>
                </a:solidFill>
              </a:rPr>
              <a:t>Počet </a:t>
            </a:r>
            <a:r>
              <a:rPr lang="sk-SK" sz="1800" b="1" dirty="0">
                <a:solidFill>
                  <a:srgbClr val="0033CC"/>
                </a:solidFill>
              </a:rPr>
              <a:t>EO napojených na novovybudovanú kanalizačnú sieť</a:t>
            </a:r>
            <a:r>
              <a:rPr lang="sk-SK" sz="1800" dirty="0"/>
              <a:t>       </a:t>
            </a:r>
            <a:r>
              <a:rPr lang="sk-SK" sz="1800" dirty="0" smtClean="0"/>
              <a:t> </a:t>
            </a:r>
            <a:r>
              <a:rPr lang="sk-SK" sz="1800" b="1" dirty="0" smtClean="0"/>
              <a:t>18 801 EO</a:t>
            </a:r>
            <a:endParaRPr lang="sk-SK" sz="1800" b="1" dirty="0"/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>
                <a:solidFill>
                  <a:srgbClr val="0033CC"/>
                </a:solidFill>
              </a:rPr>
              <a:t>Počet EO napojených na zrekonštruovanú ČOV</a:t>
            </a:r>
            <a:r>
              <a:rPr lang="sk-SK" sz="1800" dirty="0"/>
              <a:t>                           </a:t>
            </a:r>
            <a:r>
              <a:rPr lang="sk-SK" sz="1800" dirty="0" smtClean="0"/>
              <a:t>  </a:t>
            </a:r>
            <a:r>
              <a:rPr lang="sk-SK" sz="1800" b="1" dirty="0" smtClean="0"/>
              <a:t>48 765 </a:t>
            </a:r>
            <a:r>
              <a:rPr lang="sk-SK" sz="1800" b="1" dirty="0"/>
              <a:t>EO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algn="ctr"/>
            <a:r>
              <a:rPr lang="sk-SK" sz="3200" dirty="0" smtClean="0">
                <a:solidFill>
                  <a:srgbClr val="0033CC"/>
                </a:solidFill>
              </a:rPr>
              <a:t>Zásobovanie vodou a kanalizácia oravského regiónu, etapa 2</a:t>
            </a:r>
            <a:endParaRPr lang="sk-SK" sz="3200" dirty="0">
              <a:solidFill>
                <a:srgbClr val="0033CC"/>
              </a:solidFill>
            </a:endParaRP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276475"/>
            <a:ext cx="8388350" cy="5040313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</a:pPr>
            <a:r>
              <a:rPr lang="sk-SK" sz="2000" b="1" dirty="0">
                <a:solidFill>
                  <a:srgbClr val="FF3300"/>
                </a:solidFill>
              </a:rPr>
              <a:t>Financovanie projektu</a:t>
            </a:r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/>
              <a:t>Celkové výdavky projektu bez DPH                        </a:t>
            </a:r>
            <a:r>
              <a:rPr lang="sk-SK" sz="2000" b="1" dirty="0" smtClean="0"/>
              <a:t>73 902 510,98 €</a:t>
            </a:r>
            <a:endParaRPr lang="sk-SK" sz="2000" b="1" dirty="0"/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/>
              <a:t>Oprávnené výdavky                                                  </a:t>
            </a:r>
            <a:r>
              <a:rPr lang="sk-SK" sz="2000" b="1" dirty="0" smtClean="0"/>
              <a:t>72 274 032,98 €</a:t>
            </a:r>
            <a:endParaRPr lang="sk-SK" sz="2000" b="1" dirty="0"/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/>
              <a:t>Výška medzery vo financovaní                                              </a:t>
            </a:r>
            <a:r>
              <a:rPr lang="sk-SK" sz="2000" b="1" dirty="0" smtClean="0"/>
              <a:t>89,51 </a:t>
            </a:r>
            <a:r>
              <a:rPr lang="sk-SK" sz="2000" b="1" dirty="0"/>
              <a:t>%</a:t>
            </a:r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0033CC"/>
                </a:solidFill>
              </a:rPr>
              <a:t>Požadovaný grant z Kohézneho fondu </a:t>
            </a:r>
            <a:r>
              <a:rPr lang="sk-SK" sz="2000" b="1" dirty="0" smtClean="0">
                <a:solidFill>
                  <a:srgbClr val="0033CC"/>
                </a:solidFill>
              </a:rPr>
              <a:t>(72,28%)    52 238 710,43 </a:t>
            </a:r>
            <a:r>
              <a:rPr lang="sk-SK" sz="2000" b="1" dirty="0">
                <a:solidFill>
                  <a:srgbClr val="0033CC"/>
                </a:solidFill>
              </a:rPr>
              <a:t>€</a:t>
            </a:r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0033CC"/>
                </a:solidFill>
              </a:rPr>
              <a:t>Národné spolufinancovanie (ŠR) (</a:t>
            </a:r>
            <a:r>
              <a:rPr lang="sk-SK" sz="2000" b="1" dirty="0" smtClean="0">
                <a:solidFill>
                  <a:srgbClr val="0033CC"/>
                </a:solidFill>
              </a:rPr>
              <a:t>12,76%)                9 218 595,96 €</a:t>
            </a:r>
            <a:endParaRPr lang="sk-SK" sz="2000" b="1" dirty="0">
              <a:solidFill>
                <a:srgbClr val="0033CC"/>
              </a:solidFill>
            </a:endParaRPr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0033CC"/>
                </a:solidFill>
              </a:rPr>
              <a:t>Národné spolufinancovanie (žiadateľ) </a:t>
            </a:r>
            <a:r>
              <a:rPr lang="sk-SK" sz="2000" b="1" dirty="0" smtClean="0">
                <a:solidFill>
                  <a:srgbClr val="0033CC"/>
                </a:solidFill>
              </a:rPr>
              <a:t>(14,97%)      </a:t>
            </a:r>
            <a:r>
              <a:rPr lang="sk-SK" sz="2000" b="1" dirty="0">
                <a:solidFill>
                  <a:srgbClr val="0033CC"/>
                </a:solidFill>
              </a:rPr>
              <a:t>10 </a:t>
            </a:r>
            <a:r>
              <a:rPr lang="sk-SK" sz="2000" b="1" dirty="0" smtClean="0">
                <a:solidFill>
                  <a:srgbClr val="0033CC"/>
                </a:solidFill>
              </a:rPr>
              <a:t>816</a:t>
            </a:r>
            <a:r>
              <a:rPr lang="sk-SK" sz="2000" b="1" dirty="0">
                <a:solidFill>
                  <a:srgbClr val="0033CC"/>
                </a:solidFill>
              </a:rPr>
              <a:t> </a:t>
            </a:r>
            <a:r>
              <a:rPr lang="sk-SK" sz="2000" b="1" dirty="0" smtClean="0">
                <a:solidFill>
                  <a:srgbClr val="0033CC"/>
                </a:solidFill>
              </a:rPr>
              <a:t>726,60 </a:t>
            </a:r>
            <a:r>
              <a:rPr lang="sk-SK" sz="2000" b="1" dirty="0">
                <a:solidFill>
                  <a:srgbClr val="0033CC"/>
                </a:solidFill>
              </a:rPr>
              <a:t>€</a:t>
            </a:r>
            <a:r>
              <a:rPr lang="sk-SK" sz="2000" b="1" dirty="0">
                <a:solidFill>
                  <a:srgbClr val="FF3300"/>
                </a:solidFill>
              </a:rPr>
              <a:t> </a:t>
            </a:r>
          </a:p>
          <a:p>
            <a:pPr marL="0" indent="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FF3300"/>
                </a:solidFill>
              </a:rPr>
              <a:t>Neoprávnené výdavky bez DPH (žiadateľ)            </a:t>
            </a:r>
            <a:r>
              <a:rPr lang="sk-SK" sz="2000" b="1" dirty="0" smtClean="0">
                <a:solidFill>
                  <a:srgbClr val="FF3300"/>
                </a:solidFill>
              </a:rPr>
              <a:t>     1 628 478,00 €</a:t>
            </a:r>
            <a:endParaRPr lang="sk-SK" sz="20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274050" cy="1143000"/>
          </a:xfrm>
        </p:spPr>
        <p:txBody>
          <a:bodyPr/>
          <a:lstStyle/>
          <a:p>
            <a:pPr algn="ctr"/>
            <a:r>
              <a:rPr lang="sk-SK" sz="3200" dirty="0" smtClean="0">
                <a:solidFill>
                  <a:srgbClr val="0033CC"/>
                </a:solidFill>
              </a:rPr>
              <a:t>Zásobovanie vodou a kanalizácia oravského regiónu, etapa 2</a:t>
            </a:r>
            <a:endParaRPr lang="sk-SK" sz="3200" dirty="0">
              <a:solidFill>
                <a:srgbClr val="0033CC"/>
              </a:solidFill>
            </a:endParaRPr>
          </a:p>
        </p:txBody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349500"/>
            <a:ext cx="8281987" cy="3816350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sk-SK" b="1" dirty="0">
                <a:solidFill>
                  <a:srgbClr val="FF3300"/>
                </a:solidFill>
              </a:rPr>
              <a:t>Realizácia projektu            </a:t>
            </a:r>
            <a:r>
              <a:rPr lang="sk-SK" b="1" dirty="0" smtClean="0">
                <a:solidFill>
                  <a:srgbClr val="FF3300"/>
                </a:solidFill>
              </a:rPr>
              <a:t>    </a:t>
            </a:r>
            <a:r>
              <a:rPr lang="sk-SK" b="1" dirty="0" smtClean="0"/>
              <a:t>12/2010 </a:t>
            </a:r>
            <a:r>
              <a:rPr lang="sk-SK" b="1" dirty="0"/>
              <a:t>– </a:t>
            </a:r>
            <a:r>
              <a:rPr lang="sk-SK" b="1" dirty="0" smtClean="0"/>
              <a:t>12/2013</a:t>
            </a:r>
            <a:endParaRPr lang="sk-SK" b="1" dirty="0"/>
          </a:p>
          <a:p>
            <a:pPr marL="0" indent="0" algn="just">
              <a:buFontTx/>
              <a:buNone/>
            </a:pPr>
            <a:r>
              <a:rPr lang="sk-SK" b="1" dirty="0">
                <a:solidFill>
                  <a:srgbClr val="FF3300"/>
                </a:solidFill>
              </a:rPr>
              <a:t>Trvalá prevádzka</a:t>
            </a:r>
            <a:r>
              <a:rPr lang="sk-SK" b="1" dirty="0"/>
              <a:t>                                 </a:t>
            </a:r>
            <a:r>
              <a:rPr lang="sk-SK" b="1" dirty="0" smtClean="0"/>
              <a:t>01.1.2014</a:t>
            </a:r>
            <a:endParaRPr lang="sk-SK" b="1" dirty="0"/>
          </a:p>
          <a:p>
            <a:pPr marL="0" indent="0" algn="just">
              <a:buFontTx/>
              <a:buNone/>
            </a:pPr>
            <a:r>
              <a:rPr lang="sk-SK" b="1" dirty="0">
                <a:solidFill>
                  <a:srgbClr val="FF3300"/>
                </a:solidFill>
              </a:rPr>
              <a:t>Prehľad schvaľovania dokumentov</a:t>
            </a:r>
          </a:p>
          <a:p>
            <a:pPr marL="0" indent="0" algn="just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Projektový zámer</a:t>
            </a:r>
            <a:r>
              <a:rPr lang="sk-SK" sz="2400" b="1" dirty="0"/>
              <a:t>                  </a:t>
            </a:r>
            <a:r>
              <a:rPr lang="sk-SK" sz="2400" b="1" dirty="0" smtClean="0"/>
              <a:t>       14.10.2008 </a:t>
            </a:r>
            <a:r>
              <a:rPr lang="sk-SK" sz="2400" b="1" dirty="0"/>
              <a:t>– 18.3.2009</a:t>
            </a:r>
          </a:p>
          <a:p>
            <a:pPr marL="0" indent="0" algn="just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Štúdia uskutočniteľnosti</a:t>
            </a:r>
            <a:r>
              <a:rPr lang="sk-SK" sz="2400" b="1" dirty="0"/>
              <a:t>        </a:t>
            </a:r>
            <a:r>
              <a:rPr lang="sk-SK" sz="2400" b="1" dirty="0" smtClean="0"/>
              <a:t>     04.6.2009 </a:t>
            </a:r>
            <a:r>
              <a:rPr lang="sk-SK" sz="2400" b="1" dirty="0"/>
              <a:t>– </a:t>
            </a:r>
            <a:r>
              <a:rPr lang="sk-SK" sz="2400" b="1" dirty="0" smtClean="0"/>
              <a:t>15.10.2009</a:t>
            </a:r>
            <a:endParaRPr lang="sk-SK" sz="2400" b="1" dirty="0"/>
          </a:p>
          <a:p>
            <a:pPr marL="0" indent="0" algn="just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Žiadosť o potvrdenie pomoci</a:t>
            </a:r>
            <a:r>
              <a:rPr lang="sk-SK" sz="2400" b="1" dirty="0"/>
              <a:t> </a:t>
            </a:r>
            <a:r>
              <a:rPr lang="sk-SK" sz="2400" b="1" dirty="0" smtClean="0"/>
              <a:t>    22.12.2009 </a:t>
            </a:r>
            <a:r>
              <a:rPr lang="sk-SK" sz="2400" b="1" dirty="0"/>
              <a:t>– </a:t>
            </a:r>
            <a:r>
              <a:rPr lang="sk-SK" sz="2400" b="1" dirty="0" smtClean="0"/>
              <a:t>11.8.2010</a:t>
            </a:r>
            <a:endParaRPr lang="sk-SK" sz="2400" b="1" dirty="0"/>
          </a:p>
          <a:p>
            <a:pPr marL="0" indent="0" algn="just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Žiadosť o NFP</a:t>
            </a:r>
            <a:r>
              <a:rPr lang="sk-SK" sz="2400" b="1" dirty="0"/>
              <a:t>                           </a:t>
            </a:r>
            <a:r>
              <a:rPr lang="sk-SK" sz="2400" b="1" dirty="0" smtClean="0"/>
              <a:t>   26.8.2010 </a:t>
            </a:r>
            <a:endParaRPr lang="sk-SK" sz="2400" b="1" dirty="0"/>
          </a:p>
          <a:p>
            <a:pPr marL="0" indent="0" algn="just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Zaslanie EK                                </a:t>
            </a:r>
            <a:r>
              <a:rPr lang="sk-SK" sz="2400" b="1" dirty="0" smtClean="0">
                <a:solidFill>
                  <a:srgbClr val="0033CC"/>
                </a:solidFill>
              </a:rPr>
              <a:t>  20.4.2011</a:t>
            </a:r>
            <a:endParaRPr lang="sk-SK" sz="2400" b="1" dirty="0">
              <a:solidFill>
                <a:srgbClr val="0033CC"/>
              </a:solidFill>
            </a:endParaRPr>
          </a:p>
          <a:p>
            <a:pPr marL="0" indent="0"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3200" b="1" dirty="0">
                <a:solidFill>
                  <a:srgbClr val="FF3300"/>
                </a:solidFill>
              </a:rPr>
              <a:t>JASPERS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AutoShape 2"/>
          <p:cNvSpPr>
            <a:spLocks noGrp="1" noChangeArrowheads="1"/>
          </p:cNvSpPr>
          <p:nvPr>
            <p:ph type="title"/>
          </p:nvPr>
        </p:nvSpPr>
        <p:spPr>
          <a:xfrm>
            <a:off x="755576" y="762000"/>
            <a:ext cx="8388424" cy="1143000"/>
          </a:xfrm>
        </p:spPr>
        <p:txBody>
          <a:bodyPr/>
          <a:lstStyle/>
          <a:p>
            <a:pPr algn="ctr"/>
            <a:r>
              <a:rPr lang="sk-SK" sz="2600" dirty="0" smtClean="0">
                <a:solidFill>
                  <a:srgbClr val="0033CC"/>
                </a:solidFill>
              </a:rPr>
              <a:t> </a:t>
            </a:r>
            <a:r>
              <a:rPr lang="sk-SK" sz="3200" dirty="0" smtClean="0">
                <a:solidFill>
                  <a:srgbClr val="0033CC"/>
                </a:solidFill>
              </a:rPr>
              <a:t>Sústava na </a:t>
            </a:r>
            <a:r>
              <a:rPr lang="sk-SK" sz="3200" dirty="0" err="1" smtClean="0">
                <a:solidFill>
                  <a:srgbClr val="0033CC"/>
                </a:solidFill>
              </a:rPr>
              <a:t>odkanalizovanie</a:t>
            </a:r>
            <a:r>
              <a:rPr lang="sk-SK" sz="3200" dirty="0" smtClean="0">
                <a:solidFill>
                  <a:srgbClr val="0033CC"/>
                </a:solidFill>
              </a:rPr>
              <a:t> a čistenie odpadových vôd v okrese Prievidza</a:t>
            </a:r>
            <a:endParaRPr lang="sk-SK" sz="3200" dirty="0">
              <a:solidFill>
                <a:srgbClr val="0033CC"/>
              </a:solidFill>
            </a:endParaRPr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492375"/>
            <a:ext cx="8388350" cy="3889375"/>
          </a:xfrm>
        </p:spPr>
        <p:txBody>
          <a:bodyPr/>
          <a:lstStyle/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FF6600"/>
                </a:solidFill>
              </a:rPr>
              <a:t>Cieľom projektu</a:t>
            </a:r>
            <a:r>
              <a:rPr lang="sk-SK" sz="2000" b="1" dirty="0"/>
              <a:t> je:</a:t>
            </a:r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AutoNum type="alphaLcParenR"/>
            </a:pPr>
            <a:r>
              <a:rPr lang="sk-SK" sz="2000" b="1" dirty="0"/>
              <a:t>zabezpečenie odvádzania a čistenia komunálnych odpadových vôd v okrese Ilava a dosiahnutie min. 85% </a:t>
            </a:r>
            <a:r>
              <a:rPr lang="sk-SK" sz="2000" b="1" dirty="0" err="1"/>
              <a:t>napojenosti</a:t>
            </a:r>
            <a:r>
              <a:rPr lang="sk-SK" sz="2000" b="1" dirty="0"/>
              <a:t> obyvateľstva na verejnú kanalizáciu </a:t>
            </a:r>
            <a:r>
              <a:rPr lang="sk-SK" sz="2000" b="1" dirty="0">
                <a:solidFill>
                  <a:srgbClr val="0033CC"/>
                </a:solidFill>
              </a:rPr>
              <a:t>v 6 </a:t>
            </a:r>
            <a:r>
              <a:rPr lang="sk-SK" sz="2000" b="1" dirty="0" smtClean="0">
                <a:solidFill>
                  <a:srgbClr val="0033CC"/>
                </a:solidFill>
              </a:rPr>
              <a:t>aglomeráciách Prievidza, Kanianka, Nitrianske Pravno, </a:t>
            </a:r>
            <a:r>
              <a:rPr lang="sk-SK" sz="2000" b="1" dirty="0" err="1" smtClean="0">
                <a:solidFill>
                  <a:srgbClr val="0033CC"/>
                </a:solidFill>
              </a:rPr>
              <a:t>Nedožery</a:t>
            </a:r>
            <a:r>
              <a:rPr lang="sk-SK" sz="2000" b="1" dirty="0" smtClean="0">
                <a:solidFill>
                  <a:srgbClr val="0033CC"/>
                </a:solidFill>
              </a:rPr>
              <a:t> – Brezany, </a:t>
            </a:r>
            <a:r>
              <a:rPr lang="sk-SK" sz="2000" b="1" dirty="0" err="1" smtClean="0">
                <a:solidFill>
                  <a:srgbClr val="0033CC"/>
                </a:solidFill>
              </a:rPr>
              <a:t>Chrenovec</a:t>
            </a:r>
            <a:r>
              <a:rPr lang="sk-SK" sz="2000" b="1" dirty="0" smtClean="0">
                <a:solidFill>
                  <a:srgbClr val="0033CC"/>
                </a:solidFill>
              </a:rPr>
              <a:t> – Brusno, Sebedražie, </a:t>
            </a:r>
            <a:endParaRPr lang="sk-SK" sz="2000" b="1" dirty="0">
              <a:solidFill>
                <a:srgbClr val="0033CC"/>
              </a:solidFill>
            </a:endParaRPr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AutoNum type="alphaLcParenR"/>
            </a:pPr>
            <a:r>
              <a:rPr lang="sk-SK" sz="2000" b="1" dirty="0"/>
              <a:t>zabezpečenie čistenia odpadových vôd v súlade s požiadavkami smernice Rady č.91/271/EHS a s Nariadením vlády SR č.269/2010 Z. z.  </a:t>
            </a:r>
            <a:r>
              <a:rPr lang="sk-SK" sz="2000" b="1" dirty="0" smtClean="0"/>
              <a:t>Intenzifikáciou </a:t>
            </a:r>
            <a:r>
              <a:rPr lang="sk-SK" sz="2000" b="1" dirty="0">
                <a:solidFill>
                  <a:srgbClr val="0033CC"/>
                </a:solidFill>
              </a:rPr>
              <a:t>1</a:t>
            </a:r>
            <a:r>
              <a:rPr lang="sk-SK" sz="2000" b="1" dirty="0" smtClean="0"/>
              <a:t> </a:t>
            </a:r>
            <a:r>
              <a:rPr lang="sk-SK" sz="2000" b="1" dirty="0" smtClean="0">
                <a:solidFill>
                  <a:srgbClr val="0033CC"/>
                </a:solidFill>
              </a:rPr>
              <a:t>ČOV Prievidza.</a:t>
            </a:r>
            <a:endParaRPr lang="sk-SK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AutoShape 2"/>
          <p:cNvSpPr>
            <a:spLocks noGrp="1" noChangeArrowheads="1"/>
          </p:cNvSpPr>
          <p:nvPr>
            <p:ph type="title"/>
          </p:nvPr>
        </p:nvSpPr>
        <p:spPr>
          <a:xfrm>
            <a:off x="431800" y="762000"/>
            <a:ext cx="8893175" cy="1143000"/>
          </a:xfrm>
        </p:spPr>
        <p:txBody>
          <a:bodyPr/>
          <a:lstStyle/>
          <a:p>
            <a:pPr algn="ctr"/>
            <a:r>
              <a:rPr lang="sk-SK" sz="3200" dirty="0" smtClean="0">
                <a:solidFill>
                  <a:srgbClr val="0033CC"/>
                </a:solidFill>
              </a:rPr>
              <a:t>Sústava na </a:t>
            </a:r>
            <a:r>
              <a:rPr lang="sk-SK" sz="3200" dirty="0" err="1" smtClean="0">
                <a:solidFill>
                  <a:srgbClr val="0033CC"/>
                </a:solidFill>
              </a:rPr>
              <a:t>odkanalizovanie</a:t>
            </a:r>
            <a:r>
              <a:rPr lang="sk-SK" sz="3200" dirty="0" smtClean="0">
                <a:solidFill>
                  <a:srgbClr val="0033CC"/>
                </a:solidFill>
              </a:rPr>
              <a:t> a čistenie odpadových vôd v okrese Prievidza</a:t>
            </a:r>
            <a:endParaRPr lang="sk-SK" sz="3200" dirty="0">
              <a:solidFill>
                <a:srgbClr val="0033CC"/>
              </a:solidFill>
            </a:endParaRPr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0725" y="2492375"/>
            <a:ext cx="8423275" cy="4897438"/>
          </a:xfrm>
        </p:spPr>
        <p:txBody>
          <a:bodyPr/>
          <a:lstStyle/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>
                <a:solidFill>
                  <a:srgbClr val="FF6600"/>
                </a:solidFill>
              </a:rPr>
              <a:t>Merateľné ukazovatele projektu</a:t>
            </a:r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 smtClean="0">
                <a:solidFill>
                  <a:srgbClr val="0033CC"/>
                </a:solidFill>
              </a:rPr>
              <a:t>Dĺžka </a:t>
            </a:r>
            <a:r>
              <a:rPr lang="sk-SK" sz="1800" b="1" dirty="0">
                <a:solidFill>
                  <a:srgbClr val="0033CC"/>
                </a:solidFill>
              </a:rPr>
              <a:t>novovybudovaných kanalizačných sietí                   </a:t>
            </a:r>
            <a:r>
              <a:rPr lang="sk-SK" sz="1800" b="1" dirty="0"/>
              <a:t>            </a:t>
            </a:r>
            <a:r>
              <a:rPr lang="sk-SK" sz="1800" b="1" dirty="0" smtClean="0"/>
              <a:t>120 919 </a:t>
            </a:r>
            <a:r>
              <a:rPr lang="sk-SK" sz="1800" b="1" dirty="0"/>
              <a:t>m</a:t>
            </a:r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>
                <a:solidFill>
                  <a:srgbClr val="0033CC"/>
                </a:solidFill>
              </a:rPr>
              <a:t>Počet novovybudovaných/zrekonštruovaných ČOV</a:t>
            </a:r>
            <a:r>
              <a:rPr lang="sk-SK" sz="1800" dirty="0"/>
              <a:t>                         </a:t>
            </a:r>
            <a:r>
              <a:rPr lang="sk-SK" sz="1800" dirty="0" smtClean="0"/>
              <a:t>       </a:t>
            </a:r>
            <a:r>
              <a:rPr lang="sk-SK" sz="1800" b="1" dirty="0" smtClean="0"/>
              <a:t>1 ks</a:t>
            </a:r>
            <a:endParaRPr lang="sk-SK" sz="1800" b="1" dirty="0"/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 smtClean="0">
                <a:solidFill>
                  <a:srgbClr val="0033CC"/>
                </a:solidFill>
              </a:rPr>
              <a:t>Počet </a:t>
            </a:r>
            <a:r>
              <a:rPr lang="sk-SK" sz="1800" b="1" dirty="0">
                <a:solidFill>
                  <a:srgbClr val="0033CC"/>
                </a:solidFill>
              </a:rPr>
              <a:t>EO napojených na novovybudovanú kanalizačnú sieť</a:t>
            </a:r>
            <a:r>
              <a:rPr lang="sk-SK" sz="1800" dirty="0"/>
              <a:t>       </a:t>
            </a:r>
            <a:r>
              <a:rPr lang="sk-SK" sz="1800" b="1" dirty="0" smtClean="0"/>
              <a:t>16 063 </a:t>
            </a:r>
            <a:r>
              <a:rPr lang="sk-SK" sz="1800" b="1" dirty="0"/>
              <a:t>EO</a:t>
            </a:r>
          </a:p>
          <a:p>
            <a:pPr marL="266700" indent="-266700">
              <a:lnSpc>
                <a:spcPct val="80000"/>
              </a:lnSpc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1800" b="1" dirty="0">
                <a:solidFill>
                  <a:srgbClr val="0033CC"/>
                </a:solidFill>
              </a:rPr>
              <a:t>Počet EO napojených na </a:t>
            </a:r>
            <a:r>
              <a:rPr lang="sk-SK" sz="1800" b="1" dirty="0" err="1">
                <a:solidFill>
                  <a:srgbClr val="0033CC"/>
                </a:solidFill>
              </a:rPr>
              <a:t>novovyb</a:t>
            </a:r>
            <a:r>
              <a:rPr lang="sk-SK" sz="1800" b="1" dirty="0">
                <a:solidFill>
                  <a:srgbClr val="0033CC"/>
                </a:solidFill>
              </a:rPr>
              <a:t>./zrekonštruovanú ČOV</a:t>
            </a:r>
            <a:r>
              <a:rPr lang="sk-SK" sz="1800" dirty="0"/>
              <a:t>  </a:t>
            </a:r>
            <a:r>
              <a:rPr lang="sk-SK" sz="1800" dirty="0" smtClean="0"/>
              <a:t>          </a:t>
            </a:r>
            <a:r>
              <a:rPr lang="sk-SK" sz="1800" b="1" dirty="0" smtClean="0"/>
              <a:t>74 349 </a:t>
            </a:r>
            <a:r>
              <a:rPr lang="sk-SK" sz="1800" b="1" dirty="0"/>
              <a:t>EO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AutoShape 2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8382000" cy="1143000"/>
          </a:xfrm>
        </p:spPr>
        <p:txBody>
          <a:bodyPr/>
          <a:lstStyle/>
          <a:p>
            <a:pPr algn="ctr"/>
            <a:r>
              <a:rPr lang="sk-SK" sz="3200" dirty="0" smtClean="0">
                <a:solidFill>
                  <a:srgbClr val="0033CC"/>
                </a:solidFill>
              </a:rPr>
              <a:t>Sústava na </a:t>
            </a:r>
            <a:r>
              <a:rPr lang="sk-SK" sz="3200" dirty="0" err="1" smtClean="0">
                <a:solidFill>
                  <a:srgbClr val="0033CC"/>
                </a:solidFill>
              </a:rPr>
              <a:t>odkanalizovanie</a:t>
            </a:r>
            <a:r>
              <a:rPr lang="sk-SK" sz="3200" dirty="0" smtClean="0">
                <a:solidFill>
                  <a:srgbClr val="0033CC"/>
                </a:solidFill>
              </a:rPr>
              <a:t> a čistenie odpadových vôd v okrese Prievidza</a:t>
            </a:r>
            <a:endParaRPr lang="sk-SK" sz="3200" dirty="0">
              <a:solidFill>
                <a:srgbClr val="0033CC"/>
              </a:solidFill>
            </a:endParaRPr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276475"/>
            <a:ext cx="8388350" cy="504031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sk-SK" sz="2000" b="1" dirty="0">
                <a:solidFill>
                  <a:srgbClr val="FF3300"/>
                </a:solidFill>
              </a:rPr>
              <a:t>Financovanie projektu</a:t>
            </a:r>
          </a:p>
          <a:p>
            <a:pPr marL="0" indent="0"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/>
              <a:t>Celkové výdavky projektu bez DPH                        </a:t>
            </a:r>
            <a:r>
              <a:rPr lang="sk-SK" sz="2000" b="1" dirty="0" smtClean="0"/>
              <a:t>80 049 208,28 €</a:t>
            </a:r>
            <a:endParaRPr lang="sk-SK" sz="2000" b="1" dirty="0"/>
          </a:p>
          <a:p>
            <a:pPr marL="0" indent="0"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/>
              <a:t>Oprávnené výdavky                                                  </a:t>
            </a:r>
            <a:r>
              <a:rPr lang="sk-SK" sz="2000" b="1" dirty="0" smtClean="0"/>
              <a:t>79 510 237,00 €</a:t>
            </a:r>
            <a:endParaRPr lang="sk-SK" sz="2000" b="1" dirty="0"/>
          </a:p>
          <a:p>
            <a:pPr marL="0" indent="0"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/>
              <a:t>Výška medzery vo financovaní                                             </a:t>
            </a:r>
            <a:r>
              <a:rPr lang="sk-SK" sz="2000" b="1" dirty="0" smtClean="0"/>
              <a:t>85,38 </a:t>
            </a:r>
            <a:r>
              <a:rPr lang="sk-SK" sz="2000" b="1" dirty="0"/>
              <a:t>%</a:t>
            </a:r>
          </a:p>
          <a:p>
            <a:pPr marL="0" indent="0"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0033CC"/>
                </a:solidFill>
              </a:rPr>
              <a:t>Požadovaný grant z Kohézneho fondu </a:t>
            </a:r>
            <a:r>
              <a:rPr lang="sk-SK" sz="2000" b="1" dirty="0" smtClean="0">
                <a:solidFill>
                  <a:srgbClr val="0033CC"/>
                </a:solidFill>
              </a:rPr>
              <a:t>(68,95%)   54 820 096,99 €</a:t>
            </a:r>
            <a:endParaRPr lang="sk-SK" sz="2000" b="1" dirty="0">
              <a:solidFill>
                <a:srgbClr val="0033CC"/>
              </a:solidFill>
            </a:endParaRPr>
          </a:p>
          <a:p>
            <a:pPr marL="0" indent="0"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0033CC"/>
                </a:solidFill>
              </a:rPr>
              <a:t>Národné spolufinancovanie (ŠR) </a:t>
            </a:r>
            <a:r>
              <a:rPr lang="sk-SK" sz="2000" b="1" dirty="0" smtClean="0">
                <a:solidFill>
                  <a:srgbClr val="0033CC"/>
                </a:solidFill>
              </a:rPr>
              <a:t>(12,17%)               9 674 134,76 </a:t>
            </a:r>
            <a:r>
              <a:rPr lang="sk-SK" sz="2000" b="1" dirty="0">
                <a:solidFill>
                  <a:srgbClr val="0033CC"/>
                </a:solidFill>
              </a:rPr>
              <a:t>€</a:t>
            </a:r>
          </a:p>
          <a:p>
            <a:pPr marL="0" indent="0"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0033CC"/>
                </a:solidFill>
              </a:rPr>
              <a:t>Národné spolufinancovanie (žiadateľ) (</a:t>
            </a:r>
            <a:r>
              <a:rPr lang="sk-SK" sz="2000" b="1" dirty="0" smtClean="0">
                <a:solidFill>
                  <a:srgbClr val="0033CC"/>
                </a:solidFill>
              </a:rPr>
              <a:t>18,89%)     15 016 005,25 € </a:t>
            </a:r>
            <a:endParaRPr lang="sk-SK" sz="2000" b="1" dirty="0">
              <a:solidFill>
                <a:srgbClr val="0033CC"/>
              </a:solidFill>
            </a:endParaRPr>
          </a:p>
          <a:p>
            <a:pPr marL="0" indent="0"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2000" b="1" dirty="0">
                <a:solidFill>
                  <a:srgbClr val="FF3300"/>
                </a:solidFill>
              </a:rPr>
              <a:t>Neoprávnené výdavky bez DPH (žiadateľ)              </a:t>
            </a:r>
            <a:r>
              <a:rPr lang="sk-SK" sz="2000" b="1" dirty="0" smtClean="0">
                <a:solidFill>
                  <a:srgbClr val="FF3300"/>
                </a:solidFill>
              </a:rPr>
              <a:t>     538 972,04 €</a:t>
            </a:r>
            <a:endParaRPr lang="sk-SK" sz="2000" b="1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AutoShape 2"/>
          <p:cNvSpPr>
            <a:spLocks noGrp="1" noChangeArrowheads="1"/>
          </p:cNvSpPr>
          <p:nvPr>
            <p:ph type="title"/>
          </p:nvPr>
        </p:nvSpPr>
        <p:spPr>
          <a:xfrm>
            <a:off x="539750" y="762000"/>
            <a:ext cx="8712200" cy="1143000"/>
          </a:xfrm>
        </p:spPr>
        <p:txBody>
          <a:bodyPr/>
          <a:lstStyle/>
          <a:p>
            <a:pPr algn="ctr"/>
            <a:r>
              <a:rPr lang="sk-SK" sz="3200" dirty="0" smtClean="0">
                <a:solidFill>
                  <a:srgbClr val="0033CC"/>
                </a:solidFill>
              </a:rPr>
              <a:t>Sústava na </a:t>
            </a:r>
            <a:r>
              <a:rPr lang="sk-SK" sz="3200" dirty="0" err="1" smtClean="0">
                <a:solidFill>
                  <a:srgbClr val="0033CC"/>
                </a:solidFill>
              </a:rPr>
              <a:t>odkanalizovanie</a:t>
            </a:r>
            <a:r>
              <a:rPr lang="sk-SK" sz="3200" dirty="0" smtClean="0">
                <a:solidFill>
                  <a:srgbClr val="0033CC"/>
                </a:solidFill>
              </a:rPr>
              <a:t> a čistenie odpadových vôd v okrese Prievidza</a:t>
            </a:r>
            <a:endParaRPr lang="sk-SK" sz="3200" dirty="0">
              <a:solidFill>
                <a:srgbClr val="0033CC"/>
              </a:solidFill>
            </a:endParaRP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2349500"/>
            <a:ext cx="8281987" cy="38163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sk-SK" b="1" dirty="0">
                <a:solidFill>
                  <a:srgbClr val="FF3300"/>
                </a:solidFill>
              </a:rPr>
              <a:t>Realizácia projektu             </a:t>
            </a:r>
            <a:r>
              <a:rPr lang="sk-SK" b="1" dirty="0" smtClean="0">
                <a:solidFill>
                  <a:srgbClr val="FF3300"/>
                </a:solidFill>
              </a:rPr>
              <a:t>  </a:t>
            </a:r>
            <a:r>
              <a:rPr lang="sk-SK" b="1" dirty="0" smtClean="0"/>
              <a:t>01/2011 </a:t>
            </a:r>
            <a:r>
              <a:rPr lang="sk-SK" b="1" dirty="0"/>
              <a:t>– </a:t>
            </a:r>
            <a:r>
              <a:rPr lang="sk-SK" b="1" dirty="0" smtClean="0"/>
              <a:t>06/2014</a:t>
            </a:r>
            <a:endParaRPr lang="sk-SK" b="1" dirty="0"/>
          </a:p>
          <a:p>
            <a:pPr marL="0" indent="0">
              <a:buFontTx/>
              <a:buNone/>
            </a:pPr>
            <a:r>
              <a:rPr lang="sk-SK" b="1" dirty="0">
                <a:solidFill>
                  <a:srgbClr val="FF3300"/>
                </a:solidFill>
              </a:rPr>
              <a:t>Trvalá prevádzka</a:t>
            </a:r>
            <a:r>
              <a:rPr lang="sk-SK" b="1" dirty="0"/>
              <a:t>                                 </a:t>
            </a:r>
            <a:r>
              <a:rPr lang="sk-SK" b="1" dirty="0" smtClean="0"/>
              <a:t>30.6.2015</a:t>
            </a:r>
            <a:endParaRPr lang="sk-SK" b="1" dirty="0"/>
          </a:p>
          <a:p>
            <a:pPr marL="0" indent="0">
              <a:buFontTx/>
              <a:buNone/>
            </a:pPr>
            <a:r>
              <a:rPr lang="sk-SK" b="1" dirty="0">
                <a:solidFill>
                  <a:srgbClr val="FF3300"/>
                </a:solidFill>
              </a:rPr>
              <a:t>Prehľad schvaľovania dokumentov</a:t>
            </a:r>
          </a:p>
          <a:p>
            <a:pPr marL="0" indent="0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Projektový zámer</a:t>
            </a:r>
            <a:r>
              <a:rPr lang="sk-SK" sz="2400" b="1" dirty="0"/>
              <a:t>                   </a:t>
            </a:r>
            <a:r>
              <a:rPr lang="sk-SK" sz="2400" b="1" dirty="0" smtClean="0"/>
              <a:t>    03.11.2008 </a:t>
            </a:r>
            <a:r>
              <a:rPr lang="sk-SK" sz="2400" b="1" dirty="0"/>
              <a:t>– </a:t>
            </a:r>
            <a:r>
              <a:rPr lang="sk-SK" sz="2400" b="1" dirty="0" smtClean="0"/>
              <a:t>18.3.2009</a:t>
            </a:r>
            <a:endParaRPr lang="sk-SK" sz="2400" b="1" dirty="0"/>
          </a:p>
          <a:p>
            <a:pPr marL="0" indent="0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Štúdia uskutočniteľnosti</a:t>
            </a:r>
            <a:r>
              <a:rPr lang="sk-SK" sz="2400" b="1" dirty="0"/>
              <a:t>         </a:t>
            </a:r>
            <a:r>
              <a:rPr lang="sk-SK" sz="2400" b="1" dirty="0" smtClean="0"/>
              <a:t>  14.7.2009 </a:t>
            </a:r>
            <a:r>
              <a:rPr lang="sk-SK" sz="2400" b="1" dirty="0"/>
              <a:t>– </a:t>
            </a:r>
            <a:r>
              <a:rPr lang="sk-SK" sz="2400" b="1" dirty="0" smtClean="0"/>
              <a:t>27.10.2009</a:t>
            </a:r>
            <a:endParaRPr lang="sk-SK" sz="2400" b="1" dirty="0"/>
          </a:p>
          <a:p>
            <a:pPr marL="0" indent="0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Žiadosť o potvrdenie pomoci </a:t>
            </a:r>
            <a:r>
              <a:rPr lang="sk-SK" sz="2400" b="1" dirty="0" smtClean="0">
                <a:solidFill>
                  <a:srgbClr val="0033CC"/>
                </a:solidFill>
              </a:rPr>
              <a:t>   </a:t>
            </a:r>
            <a:r>
              <a:rPr lang="sk-SK" sz="2400" b="1" dirty="0" smtClean="0"/>
              <a:t>15.3.2010 </a:t>
            </a:r>
            <a:r>
              <a:rPr lang="sk-SK" sz="2400" b="1" dirty="0"/>
              <a:t>– </a:t>
            </a:r>
            <a:r>
              <a:rPr lang="sk-SK" sz="2400" b="1" dirty="0" smtClean="0"/>
              <a:t>11.8.2010</a:t>
            </a:r>
            <a:endParaRPr lang="sk-SK" sz="2400" b="1" dirty="0"/>
          </a:p>
          <a:p>
            <a:pPr marL="0" indent="0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Žiadosť o NFP</a:t>
            </a:r>
            <a:r>
              <a:rPr lang="sk-SK" sz="2400" b="1" dirty="0"/>
              <a:t>                          </a:t>
            </a:r>
            <a:r>
              <a:rPr lang="sk-SK" sz="2400" b="1" dirty="0" smtClean="0"/>
              <a:t>   13.9.2010 </a:t>
            </a:r>
            <a:endParaRPr lang="sk-SK" sz="2400" b="1" dirty="0"/>
          </a:p>
          <a:p>
            <a:pPr marL="0" indent="0">
              <a:lnSpc>
                <a:spcPct val="60000"/>
              </a:lnSpc>
              <a:spcBef>
                <a:spcPct val="30000"/>
              </a:spcBef>
              <a:spcAft>
                <a:spcPct val="30000"/>
              </a:spcAft>
              <a:buFont typeface="Wingdings" pitchFamily="2" charset="2"/>
              <a:buNone/>
            </a:pPr>
            <a:r>
              <a:rPr lang="sk-SK" sz="2400" b="1" dirty="0">
                <a:solidFill>
                  <a:srgbClr val="0033CC"/>
                </a:solidFill>
              </a:rPr>
              <a:t>Zaslanie EK                                </a:t>
            </a:r>
            <a:r>
              <a:rPr lang="sk-SK" sz="2400" b="1" dirty="0" smtClean="0">
                <a:solidFill>
                  <a:srgbClr val="0033CC"/>
                </a:solidFill>
              </a:rPr>
              <a:t>  29.4.2011</a:t>
            </a:r>
            <a:endParaRPr lang="sk-SK" sz="2400" b="1" dirty="0">
              <a:solidFill>
                <a:srgbClr val="0033CC"/>
              </a:solidFill>
            </a:endParaRPr>
          </a:p>
          <a:p>
            <a:pPr marL="0" indent="0">
              <a:spcBef>
                <a:spcPct val="50000"/>
              </a:spcBef>
              <a:spcAft>
                <a:spcPct val="50000"/>
              </a:spcAft>
              <a:buFont typeface="Wingdings" pitchFamily="2" charset="2"/>
              <a:buNone/>
            </a:pPr>
            <a:r>
              <a:rPr lang="sk-SK" sz="3200" b="1" dirty="0">
                <a:solidFill>
                  <a:srgbClr val="FF3300"/>
                </a:solidFill>
              </a:rPr>
              <a:t>JASPERS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psľa">
  <a:themeElements>
    <a:clrScheme name="Kapsľa 2">
      <a:dk1>
        <a:srgbClr val="000000"/>
      </a:dk1>
      <a:lt1>
        <a:srgbClr val="FFFFFF"/>
      </a:lt1>
      <a:dk2>
        <a:srgbClr val="000000"/>
      </a:dk2>
      <a:lt2>
        <a:srgbClr val="808000"/>
      </a:lt2>
      <a:accent1>
        <a:srgbClr val="FFCC99"/>
      </a:accent1>
      <a:accent2>
        <a:srgbClr val="99CC00"/>
      </a:accent2>
      <a:accent3>
        <a:srgbClr val="FFFFFF"/>
      </a:accent3>
      <a:accent4>
        <a:srgbClr val="000000"/>
      </a:accent4>
      <a:accent5>
        <a:srgbClr val="FFE2CA"/>
      </a:accent5>
      <a:accent6>
        <a:srgbClr val="8AB900"/>
      </a:accent6>
      <a:hlink>
        <a:srgbClr val="336600"/>
      </a:hlink>
      <a:folHlink>
        <a:srgbClr val="FFCC00"/>
      </a:folHlink>
    </a:clrScheme>
    <a:fontScheme name="Kapsľ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Kapsľa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apsľa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apsľa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2812</TotalTime>
  <Words>368</Words>
  <Application>Microsoft Office PowerPoint</Application>
  <PresentationFormat>Prezentácia na obrazovke (4:3)</PresentationFormat>
  <Paragraphs>100</Paragraphs>
  <Slides>13</Slides>
  <Notes>11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13</vt:i4>
      </vt:variant>
    </vt:vector>
  </HeadingPairs>
  <TitlesOfParts>
    <vt:vector size="14" baseType="lpstr">
      <vt:lpstr>Kapsľa</vt:lpstr>
      <vt:lpstr>Snímka 1</vt:lpstr>
      <vt:lpstr>Zásobovanie vodou a kanalizácia oravského regiónu, etapa 2</vt:lpstr>
      <vt:lpstr>Zásobovanie vodou a kanalizácia oravského regiónu, etapa 2</vt:lpstr>
      <vt:lpstr>Zásobovanie vodou a kanalizácia oravského regiónu, etapa 2</vt:lpstr>
      <vt:lpstr>Zásobovanie vodou a kanalizácia oravského regiónu, etapa 2</vt:lpstr>
      <vt:lpstr> Sústava na odkanalizovanie a čistenie odpadových vôd v okrese Prievidza</vt:lpstr>
      <vt:lpstr>Sústava na odkanalizovanie a čistenie odpadových vôd v okrese Prievidza</vt:lpstr>
      <vt:lpstr>Sústava na odkanalizovanie a čistenie odpadových vôd v okrese Prievidza</vt:lpstr>
      <vt:lpstr>Sústava na odkanalizovanie a čistenie odpadových vôd v okrese Prievidza</vt:lpstr>
      <vt:lpstr>Projekt ČOV Sever</vt:lpstr>
      <vt:lpstr>Projekt ČOV Sever</vt:lpstr>
      <vt:lpstr>Projekt ČOV Sever</vt:lpstr>
      <vt:lpstr>Projekt ČOV Sever</vt:lpstr>
    </vt:vector>
  </TitlesOfParts>
  <Company>MZP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MONITOROVACÍ VÝBOR 7.5.2008</dc:title>
  <dc:creator>maximova</dc:creator>
  <cp:lastModifiedBy>kaceriakova</cp:lastModifiedBy>
  <cp:revision>107</cp:revision>
  <dcterms:created xsi:type="dcterms:W3CDTF">2008-05-06T08:56:38Z</dcterms:created>
  <dcterms:modified xsi:type="dcterms:W3CDTF">2011-06-07T08:04:17Z</dcterms:modified>
</cp:coreProperties>
</file>